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55"/>
  </p:notesMasterIdLst>
  <p:sldIdLst>
    <p:sldId id="290" r:id="rId2"/>
    <p:sldId id="304" r:id="rId3"/>
    <p:sldId id="28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284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05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285" r:id="rId41"/>
    <p:sldId id="286" r:id="rId42"/>
    <p:sldId id="329" r:id="rId43"/>
    <p:sldId id="330" r:id="rId44"/>
    <p:sldId id="331" r:id="rId45"/>
    <p:sldId id="332" r:id="rId46"/>
    <p:sldId id="333" r:id="rId47"/>
    <p:sldId id="334" r:id="rId48"/>
    <p:sldId id="335" r:id="rId49"/>
    <p:sldId id="336" r:id="rId50"/>
    <p:sldId id="337" r:id="rId51"/>
    <p:sldId id="338" r:id="rId52"/>
    <p:sldId id="339" r:id="rId53"/>
    <p:sldId id="341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87E"/>
    <a:srgbClr val="337D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4" autoAdjust="0"/>
    <p:restoredTop sz="94671" autoAdjust="0"/>
  </p:normalViewPr>
  <p:slideViewPr>
    <p:cSldViewPr>
      <p:cViewPr>
        <p:scale>
          <a:sx n="50" d="100"/>
          <a:sy n="50" d="100"/>
        </p:scale>
        <p:origin x="-44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5FE2E-BA91-4422-ABB9-0D1B9F44525B}" type="datetimeFigureOut">
              <a:rPr lang="en-US" smtClean="0"/>
              <a:pPr/>
              <a:t>3/26/2009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9082B-1618-4DE5-9BD8-E2AD9017D4A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082B-1618-4DE5-9BD8-E2AD9017D4A6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03684" y="2403658"/>
            <a:ext cx="2936631" cy="2919046"/>
          </a:xfrm>
        </p:spPr>
      </p:pic>
      <p:sp>
        <p:nvSpPr>
          <p:cNvPr id="6" name="Rectangle 5"/>
          <p:cNvSpPr/>
          <p:nvPr/>
        </p:nvSpPr>
        <p:spPr>
          <a:xfrm>
            <a:off x="1" y="0"/>
            <a:ext cx="9144000" cy="6463308"/>
          </a:xfrm>
          <a:prstGeom prst="rect">
            <a:avLst/>
          </a:prstGeom>
          <a:noFill/>
          <a:scene3d>
            <a:camera prst="obliqueTop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487E"/>
                </a:solidFill>
              </a:rPr>
              <a:t>Amateur Radio                  Technician Class </a:t>
            </a:r>
          </a:p>
          <a:p>
            <a:pPr algn="ctr"/>
            <a:r>
              <a:rPr lang="en-US" sz="3600" b="1" cap="none" spc="0" dirty="0" smtClean="0">
                <a:ln w="11430"/>
                <a:solidFill>
                  <a:srgbClr val="00487E"/>
                </a:solidFill>
                <a:latin typeface="+mj-lt"/>
              </a:rPr>
              <a:t>Question Pool Q&amp;A</a:t>
            </a: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endParaRPr lang="en-US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2400" b="1" dirty="0" smtClean="0"/>
          </a:p>
          <a:p>
            <a:pPr algn="ctr"/>
            <a:r>
              <a:rPr lang="en-US" sz="2400" b="1" dirty="0" smtClean="0"/>
              <a:t>Valid until June 30, 2010</a:t>
            </a:r>
            <a:r>
              <a:rPr lang="en-US" sz="2400" dirty="0" smtClean="0"/>
              <a:t> </a:t>
            </a:r>
          </a:p>
          <a:p>
            <a:pPr algn="ctr"/>
            <a:r>
              <a:rPr lang="en-US" sz="3200" b="1" dirty="0" smtClean="0">
                <a:solidFill>
                  <a:srgbClr val="00487E"/>
                </a:solidFill>
                <a:latin typeface="Arial Black" pitchFamily="34" charset="0"/>
              </a:rPr>
              <a:t>T2 -  CONTROL OPERATOR DUTIES</a:t>
            </a:r>
            <a:endParaRPr lang="en-US" sz="3200" b="1" cap="none" spc="0" dirty="0">
              <a:ln w="11430"/>
              <a:solidFill>
                <a:srgbClr val="00487E"/>
              </a:solidFill>
              <a:latin typeface="Arial Black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dirty="0" smtClean="0">
                <a:solidFill>
                  <a:srgbClr val="92D050"/>
                </a:solidFill>
                <a:latin typeface="Arial Black" pitchFamily="34" charset="0"/>
              </a:rPr>
              <a:t>T2A07</a:t>
            </a:r>
            <a:r>
              <a:rPr lang="en-US" sz="2800" dirty="0" smtClean="0">
                <a:latin typeface="Arial Black" pitchFamily="34" charset="0"/>
              </a:rPr>
              <a:t> - Which of the following are specifically prohibited in the Amateur Radio Service?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800100" indent="-80010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Discussion of </a:t>
            </a:r>
            <a:r>
              <a:rPr lang="en-US" dirty="0" smtClean="0">
                <a:latin typeface="Arial Black" pitchFamily="34" charset="0"/>
              </a:rPr>
              <a:t>politics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Discussion of programs on broadcast </a:t>
            </a:r>
            <a:r>
              <a:rPr lang="en-US" dirty="0" smtClean="0">
                <a:latin typeface="Arial Black" pitchFamily="34" charset="0"/>
              </a:rPr>
              <a:t>stations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Indecent and obscene </a:t>
            </a:r>
            <a:r>
              <a:rPr lang="en-US" dirty="0" smtClean="0">
                <a:latin typeface="Arial Black" pitchFamily="34" charset="0"/>
              </a:rPr>
              <a:t>language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sz="16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Morse code practice</a:t>
            </a:r>
          </a:p>
          <a:p>
            <a:pPr marL="800100" indent="-800100">
              <a:buFont typeface="+mj-lt"/>
              <a:buAutoNum type="alphaUcPeriod"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-0.00173 -0.2842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4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T2A08</a:t>
            </a:r>
            <a:r>
              <a:rPr lang="en-US" sz="2400" dirty="0" smtClean="0">
                <a:latin typeface="Arial Black" pitchFamily="34" charset="0"/>
                <a:cs typeface="Arial" pitchFamily="34" charset="0"/>
              </a:rPr>
              <a:t> - Which of the following one-way communications may not be transmitted in the Amateur Radio Service?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/>
          <a:lstStyle/>
          <a:p>
            <a:pPr marL="742950" indent="-6286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7429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Telecommand of model craft</a:t>
            </a:r>
          </a:p>
          <a:p>
            <a:pPr marL="7429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Broadcasts intended for reception by the general public</a:t>
            </a:r>
          </a:p>
          <a:p>
            <a:pPr marL="7429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Brief transmissions to make adjustments to the station</a:t>
            </a:r>
          </a:p>
          <a:p>
            <a:pPr marL="7429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Morse code practice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00469 -0.0923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Arial Black" pitchFamily="34" charset="0"/>
              </a:rPr>
              <a:t>T2A09</a:t>
            </a:r>
            <a:r>
              <a:rPr lang="en-US" sz="2400" b="1" dirty="0" smtClean="0">
                <a:latin typeface="Arial Black" pitchFamily="34" charset="0"/>
              </a:rPr>
              <a:t> - </a:t>
            </a:r>
            <a:r>
              <a:rPr lang="en-US" sz="2400" dirty="0" smtClean="0">
                <a:latin typeface="Arial Black" pitchFamily="34" charset="0"/>
              </a:rPr>
              <a:t>When does the FCC allow an amateur radio station to be used as a method of </a:t>
            </a:r>
            <a:r>
              <a:rPr lang="en-US" sz="2400" dirty="0" err="1" smtClean="0">
                <a:latin typeface="Arial Black" pitchFamily="34" charset="0"/>
              </a:rPr>
              <a:t>comm-unication</a:t>
            </a:r>
            <a:r>
              <a:rPr lang="en-US" sz="2400" dirty="0" smtClean="0">
                <a:latin typeface="Arial Black" pitchFamily="34" charset="0"/>
              </a:rPr>
              <a:t> for hire or material compensation</a:t>
            </a:r>
            <a:r>
              <a:rPr lang="en-US" sz="2800" dirty="0" smtClean="0">
                <a:latin typeface="Arial Black" pitchFamily="34" charset="0"/>
              </a:rPr>
              <a:t>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making test transmissions </a:t>
            </a: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news is being broadcast in times of emergency</a:t>
            </a: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in accordance with part 97 rules</a:t>
            </a: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your employer is using amateur radio to broadcast advertising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 L 0.00486 -0.2590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3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dirty="0" smtClean="0">
                <a:solidFill>
                  <a:srgbClr val="92D050"/>
                </a:solidFill>
                <a:latin typeface="Arial Black" pitchFamily="34" charset="0"/>
              </a:rPr>
              <a:t>T2A10</a:t>
            </a:r>
            <a:r>
              <a:rPr lang="en-US" sz="2800" dirty="0" smtClean="0">
                <a:latin typeface="Arial Black" pitchFamily="34" charset="0"/>
              </a:rPr>
              <a:t> - What type of communications are prohibited when using a repeater autopatch?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/>
          </a:bodyPr>
          <a:lstStyle/>
          <a:p>
            <a:endParaRPr lang="en-US" sz="1000" dirty="0" smtClean="0"/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Calls to a recorded weather report</a:t>
            </a: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Calls to your employer requesting directions to a customer's office </a:t>
            </a: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Calls to the police reporting a traffic accident</a:t>
            </a: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Calls to a public utility reporting an outage of your telephone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-0.00069 -0.1020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</a:rPr>
              <a:t>T2A11</a:t>
            </a:r>
            <a:r>
              <a:rPr lang="en-US" sz="2800" b="1" dirty="0" smtClean="0">
                <a:latin typeface="Arial Black" pitchFamily="34" charset="0"/>
              </a:rPr>
              <a:t> - When may you use your station to tell people about equipment you have for sale?</a:t>
            </a: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endParaRPr lang="en-US" sz="1000" dirty="0" smtClean="0"/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Never</a:t>
            </a: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you are conducting an on-line auction</a:t>
            </a: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you are offering amateur radio equipment for sale or trade on an occasional basis</a:t>
            </a: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you are helping a recognized charity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L 0.00347 -0.2391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2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00B050"/>
                </a:solidFill>
                <a:latin typeface="Arial Black" pitchFamily="34" charset="0"/>
              </a:rPr>
              <a:t>T2B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1"/>
            <a:ext cx="7696200" cy="469359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6858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Basic identification requirements, </a:t>
            </a:r>
          </a:p>
          <a:p>
            <a:pPr marL="6858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1600" dirty="0" smtClean="0">
              <a:latin typeface="Arial Black" pitchFamily="34" charset="0"/>
            </a:endParaRPr>
          </a:p>
          <a:p>
            <a:pPr marL="6858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Repeater ID standards,</a:t>
            </a:r>
          </a:p>
          <a:p>
            <a:pPr marL="6858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1600" dirty="0" smtClean="0">
              <a:latin typeface="Arial Black" pitchFamily="34" charset="0"/>
            </a:endParaRPr>
          </a:p>
          <a:p>
            <a:pPr marL="6858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Identification for non-voice modes,</a:t>
            </a:r>
          </a:p>
          <a:p>
            <a:pPr marL="685800" indent="-6858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1600" dirty="0" smtClean="0">
              <a:latin typeface="Arial Black" pitchFamily="34" charset="0"/>
            </a:endParaRPr>
          </a:p>
          <a:p>
            <a:pPr marL="685800" indent="-68580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Identification requirements for mobile and portable operation</a:t>
            </a:r>
          </a:p>
          <a:p>
            <a:pPr marL="228600" indent="-228600">
              <a:lnSpc>
                <a:spcPct val="150000"/>
              </a:lnSpc>
              <a:buClr>
                <a:srgbClr val="337D3C"/>
              </a:buClr>
              <a:buSzPct val="150000"/>
              <a:tabLst>
                <a:tab pos="6572250" algn="l"/>
              </a:tabLst>
            </a:pPr>
            <a:endParaRPr lang="en-US" sz="1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</a:rPr>
              <a:t>T2B01</a:t>
            </a:r>
            <a:r>
              <a:rPr lang="en-US" sz="3200" b="1" dirty="0" smtClean="0">
                <a:latin typeface="Arial Black" pitchFamily="34" charset="0"/>
              </a:rPr>
              <a:t> - </a:t>
            </a:r>
            <a:r>
              <a:rPr lang="en-US" sz="3200" dirty="0" smtClean="0">
                <a:latin typeface="Arial Black" pitchFamily="34" charset="0"/>
              </a:rPr>
              <a:t>What must you transmit to identify your amateur station?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742950" indent="-62865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Your tactical ID</a:t>
            </a:r>
          </a:p>
          <a:p>
            <a:pPr marL="742950" indent="-62865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Your call sign</a:t>
            </a:r>
          </a:p>
          <a:p>
            <a:pPr marL="742950" indent="-62865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Your first name and your location</a:t>
            </a:r>
          </a:p>
          <a:p>
            <a:pPr marL="742950" indent="-62865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Your full name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L -0.00504 -0.121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6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</a:rPr>
              <a:t>T2B02</a:t>
            </a:r>
            <a:r>
              <a:rPr lang="en-US" sz="2800" b="1" dirty="0" smtClean="0">
                <a:latin typeface="Arial Black" pitchFamily="34" charset="0"/>
              </a:rPr>
              <a:t> - </a:t>
            </a:r>
            <a:r>
              <a:rPr lang="en-US" sz="2800" dirty="0" smtClean="0">
                <a:latin typeface="Arial Black" pitchFamily="34" charset="0"/>
              </a:rPr>
              <a:t>What is a transmission called that does not contain a station identification?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7429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Unidentified communications or signals</a:t>
            </a:r>
          </a:p>
          <a:p>
            <a:pPr marL="742950" indent="-6286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Reluctance modulation</a:t>
            </a:r>
          </a:p>
          <a:p>
            <a:pPr marL="742950" indent="-6286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Test emission</a:t>
            </a:r>
          </a:p>
          <a:p>
            <a:pPr marL="742950" indent="-6286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Intentional interference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</a:rPr>
              <a:t>T2B03</a:t>
            </a:r>
            <a:r>
              <a:rPr lang="en-US" sz="2800" b="1" dirty="0" smtClean="0">
                <a:latin typeface="Arial Black" pitchFamily="34" charset="0"/>
              </a:rPr>
              <a:t> - </a:t>
            </a:r>
            <a:r>
              <a:rPr lang="en-US" sz="2800" dirty="0" smtClean="0">
                <a:latin typeface="Arial Black" pitchFamily="34" charset="0"/>
              </a:rPr>
              <a:t>How often must an amateur station transmit the assigned call sign?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6286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At the beginning of each transmission and every 10 minutes during communication</a:t>
            </a:r>
          </a:p>
          <a:p>
            <a:pPr marL="628650" indent="-514350"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628650" indent="-514350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Every 10 minutes during communications and at the end of each communication</a:t>
            </a:r>
          </a:p>
          <a:p>
            <a:pPr marL="628650" indent="-514350"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28650" indent="-514350">
              <a:lnSpc>
                <a:spcPct val="150000"/>
              </a:lnSpc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At the end of each transmission</a:t>
            </a:r>
          </a:p>
          <a:p>
            <a:pPr marL="628650" indent="-514350">
              <a:lnSpc>
                <a:spcPct val="150000"/>
              </a:lnSpc>
              <a:buFont typeface="+mj-lt"/>
              <a:buAutoNum type="alphaUcPeriod"/>
            </a:pPr>
            <a:endParaRPr lang="en-US" sz="500" dirty="0" smtClean="0">
              <a:latin typeface="Arial Black" pitchFamily="34" charset="0"/>
            </a:endParaRPr>
          </a:p>
          <a:p>
            <a:pPr marL="628650" indent="-514350">
              <a:lnSpc>
                <a:spcPct val="150000"/>
              </a:lnSpc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Only at the end of the communication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-0.00295 -0.1590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Arial Black" pitchFamily="34" charset="0"/>
              </a:rPr>
              <a:t>T2B04</a:t>
            </a:r>
            <a:r>
              <a:rPr lang="en-US" sz="2400" b="1" dirty="0" smtClean="0">
                <a:latin typeface="Arial Black" pitchFamily="34" charset="0"/>
              </a:rPr>
              <a:t> - </a:t>
            </a:r>
            <a:r>
              <a:rPr lang="en-US" sz="2400" dirty="0" smtClean="0">
                <a:latin typeface="Arial Black" pitchFamily="34" charset="0"/>
              </a:rPr>
              <a:t>What is an acceptable method of transmitting a repeater station identification?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628650" indent="-628650">
              <a:lnSpc>
                <a:spcPct val="15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By phone using the English language </a:t>
            </a:r>
          </a:p>
          <a:p>
            <a:pPr marL="628650" indent="-628650">
              <a:lnSpc>
                <a:spcPct val="150000"/>
              </a:lnSpc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286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By video image conforming to applicable standards </a:t>
            </a:r>
          </a:p>
          <a:p>
            <a:pPr marL="628650" indent="-6286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28650" indent="-628650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By Morse code at a speed not to exceed 20 words per minute</a:t>
            </a:r>
          </a:p>
          <a:p>
            <a:pPr marL="628650" indent="-628650">
              <a:lnSpc>
                <a:spcPct val="15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All of these answers are correct</a:t>
            </a:r>
          </a:p>
          <a:p>
            <a:pPr marL="628650" indent="-514350">
              <a:lnSpc>
                <a:spcPct val="15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0.01667 -0.4030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2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Autofit/>
          </a:bodyPr>
          <a:lstStyle/>
          <a:p>
            <a:r>
              <a:rPr lang="en-US" sz="8800" b="1" dirty="0" smtClean="0">
                <a:solidFill>
                  <a:srgbClr val="00B050"/>
                </a:solidFill>
              </a:rPr>
              <a:t>	</a:t>
            </a:r>
            <a:r>
              <a:rPr lang="en-US" sz="6000" b="1" dirty="0" smtClean="0">
                <a:solidFill>
                  <a:srgbClr val="00B050"/>
                </a:solidFill>
              </a:rPr>
              <a:t>SUBELEMENT T2</a:t>
            </a:r>
            <a:endParaRPr lang="en-US" sz="6000" b="1" dirty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33600" y="6324600"/>
            <a:ext cx="5334000" cy="396875"/>
          </a:xfrm>
        </p:spPr>
        <p:txBody>
          <a:bodyPr/>
          <a:lstStyle/>
          <a:p>
            <a:r>
              <a:rPr lang="en-US" b="1" smtClean="0">
                <a:latin typeface="Arial Black" pitchFamily="34" charset="0"/>
              </a:rPr>
              <a:t>T2  -  Control Operator Duties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629400" y="6324600"/>
            <a:ext cx="2133600" cy="365125"/>
          </a:xfrm>
        </p:spPr>
        <p:txBody>
          <a:bodyPr/>
          <a:lstStyle/>
          <a:p>
            <a:fld id="{781CF90C-6F9D-457F-AB9B-6A968227547D}" type="slidenum">
              <a:rPr lang="en-US" b="1" smtClean="0">
                <a:latin typeface="Arial Black" pitchFamily="34" charset="0"/>
              </a:rPr>
              <a:pPr/>
              <a:t>2</a:t>
            </a:fld>
            <a:endParaRPr lang="en-US" b="1" dirty="0">
              <a:latin typeface="Arial Black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04800" y="1752600"/>
            <a:ext cx="8610600" cy="3939540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965200" marR="0" lvl="0" indent="-736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337D3C"/>
              </a:buClr>
              <a:buSzPct val="150000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1485900" lvl="1" indent="-1200150" fontAlgn="base"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Wingdings" pitchFamily="2" charset="2"/>
              <a:buChar char="Ø"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cs typeface="Times New Roman" pitchFamily="18" charset="0"/>
              </a:rPr>
              <a:t>Control Operator Duties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Wingdings" pitchFamily="2" charset="2"/>
              <a:buChar char="Ø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cs typeface="Times New Roman" pitchFamily="18" charset="0"/>
              </a:rPr>
              <a:t>4 exam questions - 4 Groups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tabLst/>
            </a:pPr>
            <a:endParaRPr lang="en-US" sz="3200" b="1" dirty="0" smtClean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Wingdings" pitchFamily="2" charset="2"/>
              <a:buChar char="Ø"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Arial Black" pitchFamily="34" charset="0"/>
              </a:rPr>
              <a:t>T2B05</a:t>
            </a:r>
            <a:r>
              <a:rPr lang="en-US" sz="2400" b="1" dirty="0" smtClean="0">
                <a:latin typeface="Arial Black" pitchFamily="34" charset="0"/>
              </a:rPr>
              <a:t> - </a:t>
            </a:r>
            <a:r>
              <a:rPr lang="en-US" sz="2400" dirty="0" smtClean="0">
                <a:latin typeface="Arial Black" pitchFamily="34" charset="0"/>
              </a:rPr>
              <a:t>What identification is required when two amateur stations end communications?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685800" indent="-685800">
              <a:lnSpc>
                <a:spcPct val="15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No identification is required</a:t>
            </a:r>
          </a:p>
          <a:p>
            <a:pPr marL="685800" indent="-685800">
              <a:lnSpc>
                <a:spcPct val="150000"/>
              </a:lnSpc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685800" indent="-6858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One of the stations must transmit both stations' call signs</a:t>
            </a:r>
          </a:p>
          <a:p>
            <a:pPr marL="685800" indent="-6858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685800" indent="-6858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Each station must transmit its own call sign</a:t>
            </a:r>
          </a:p>
          <a:p>
            <a:pPr marL="685800" indent="-6858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800" dirty="0" smtClean="0">
              <a:latin typeface="Arial Black" pitchFamily="34" charset="0"/>
            </a:endParaRPr>
          </a:p>
          <a:p>
            <a:pPr marL="685800" indent="-685800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Both stations must transmit both call signs</a:t>
            </a:r>
          </a:p>
          <a:p>
            <a:pPr marL="628650" indent="-514350">
              <a:lnSpc>
                <a:spcPct val="15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3.33333E-6 -0.2888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Arial Black" pitchFamily="34" charset="0"/>
              </a:rPr>
              <a:t>T2B06</a:t>
            </a:r>
            <a:r>
              <a:rPr lang="en-US" sz="2400" b="1" dirty="0" smtClean="0">
                <a:latin typeface="Arial Black" pitchFamily="34" charset="0"/>
              </a:rPr>
              <a:t> - </a:t>
            </a:r>
            <a:r>
              <a:rPr lang="en-US" sz="2400" dirty="0" smtClean="0">
                <a:latin typeface="Arial Black" pitchFamily="34" charset="0"/>
              </a:rPr>
              <a:t>What is the longest period of time an amateur station can operate without trans-</a:t>
            </a:r>
            <a:r>
              <a:rPr lang="en-US" sz="2400" dirty="0" err="1" smtClean="0">
                <a:latin typeface="Arial Black" pitchFamily="34" charset="0"/>
              </a:rPr>
              <a:t>mitting</a:t>
            </a:r>
            <a:r>
              <a:rPr lang="en-US" sz="2400" dirty="0" smtClean="0">
                <a:latin typeface="Arial Black" pitchFamily="34" charset="0"/>
              </a:rPr>
              <a:t> its call sign?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endParaRPr lang="en-US" sz="1000" dirty="0" smtClean="0"/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5 minutes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10 minutes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15 minutes</a:t>
            </a:r>
          </a:p>
          <a:p>
            <a:pPr marL="857250" indent="-8572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30 minutes</a:t>
            </a:r>
          </a:p>
          <a:p>
            <a:pPr marL="628650" indent="-514350">
              <a:lnSpc>
                <a:spcPct val="15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-0.00416 -0.161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8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T2B07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- What is a permissible way to identify your station when you are speaking to another amateur operator using a language other than English?</a:t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endParaRPr lang="en-US" sz="1000" dirty="0" smtClean="0"/>
          </a:p>
          <a:p>
            <a:pPr marL="800100" indent="-685800">
              <a:buFont typeface="+mj-lt"/>
              <a:buAutoNum type="alphaUcPeriod"/>
            </a:pPr>
            <a:r>
              <a:rPr lang="en-US" sz="3000" dirty="0" smtClean="0">
                <a:latin typeface="Arial Black" pitchFamily="34" charset="0"/>
              </a:rPr>
              <a:t>You must identify using the official version of the foreign language</a:t>
            </a:r>
          </a:p>
          <a:p>
            <a:pPr marL="800100" indent="-685800">
              <a:buFont typeface="+mj-lt"/>
              <a:buAutoNum type="alphaUcPeriod"/>
            </a:pPr>
            <a:endParaRPr lang="en-US" sz="3000" dirty="0" smtClean="0">
              <a:latin typeface="Arial Black" pitchFamily="34" charset="0"/>
            </a:endParaRPr>
          </a:p>
          <a:p>
            <a:pPr marL="800100" indent="-685800">
              <a:buFont typeface="+mj-lt"/>
              <a:buAutoNum type="alphaUcPeriod"/>
            </a:pPr>
            <a:r>
              <a:rPr lang="en-US" sz="3000" dirty="0" smtClean="0">
                <a:latin typeface="Arial Black" pitchFamily="34" charset="0"/>
              </a:rPr>
              <a:t>Identification is not required when using other languages</a:t>
            </a:r>
          </a:p>
          <a:p>
            <a:pPr marL="800100" indent="-685800">
              <a:buFont typeface="+mj-lt"/>
              <a:buAutoNum type="alphaUcPeriod"/>
            </a:pPr>
            <a:endParaRPr lang="en-US" sz="3000" dirty="0" smtClean="0">
              <a:latin typeface="Arial Black" pitchFamily="34" charset="0"/>
            </a:endParaRPr>
          </a:p>
          <a:p>
            <a:pPr marL="800100" indent="-685800">
              <a:buFont typeface="+mj-lt"/>
              <a:buAutoNum type="alphaUcPeriod"/>
            </a:pPr>
            <a:r>
              <a:rPr lang="en-US" sz="3000" dirty="0" smtClean="0">
                <a:latin typeface="Arial Black" pitchFamily="34" charset="0"/>
              </a:rPr>
              <a:t>You must identify using the English language </a:t>
            </a:r>
          </a:p>
          <a:p>
            <a:pPr marL="800100" indent="-685800">
              <a:buFont typeface="+mj-lt"/>
              <a:buAutoNum type="alphaUcPeriod"/>
            </a:pPr>
            <a:endParaRPr lang="en-US" sz="3000" dirty="0" smtClean="0">
              <a:latin typeface="Arial Black" pitchFamily="34" charset="0"/>
            </a:endParaRPr>
          </a:p>
          <a:p>
            <a:pPr marL="800100" indent="-685800">
              <a:buFont typeface="+mj-lt"/>
              <a:buAutoNum type="alphaUcPeriod"/>
            </a:pPr>
            <a:r>
              <a:rPr lang="en-US" sz="3000" dirty="0" smtClean="0">
                <a:latin typeface="Arial Black" pitchFamily="34" charset="0"/>
              </a:rPr>
              <a:t>You must identify using phonetics</a:t>
            </a:r>
          </a:p>
          <a:p>
            <a:pPr marL="628650" indent="-514350">
              <a:lnSpc>
                <a:spcPct val="15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0.00503 -0.3604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T2B08</a:t>
            </a: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 - </a:t>
            </a:r>
            <a:r>
              <a:rPr lang="en-US" sz="2400" dirty="0" smtClean="0">
                <a:latin typeface="Arial Black" pitchFamily="34" charset="0"/>
              </a:rPr>
              <a:t>How often must you identify using your assigned call sign when operating while using a special event call sign?</a:t>
            </a: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857250" indent="-8572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Every 10 minutes</a:t>
            </a:r>
          </a:p>
          <a:p>
            <a:pPr marL="857250" indent="-857250">
              <a:spcBef>
                <a:spcPts val="60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Once when the event begins and once when it concludes</a:t>
            </a:r>
          </a:p>
          <a:p>
            <a:pPr marL="857250" indent="-8572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Never</a:t>
            </a:r>
          </a:p>
          <a:p>
            <a:pPr marL="857250" indent="-8572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Once per hour</a:t>
            </a:r>
          </a:p>
          <a:p>
            <a:pPr marL="800100" indent="-685800">
              <a:buFont typeface="+mj-lt"/>
              <a:buAutoNum type="alphaUcPeriod"/>
            </a:pPr>
            <a:endParaRPr lang="en-US" sz="3000" dirty="0" smtClean="0">
              <a:latin typeface="Arial Black" pitchFamily="34" charset="0"/>
            </a:endParaRPr>
          </a:p>
          <a:p>
            <a:pPr marL="628650" indent="-514350">
              <a:lnSpc>
                <a:spcPct val="15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00834 -0.4333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T2B09</a:t>
            </a: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 - </a:t>
            </a:r>
            <a:r>
              <a:rPr lang="en-US" sz="2400" dirty="0" smtClean="0">
                <a:latin typeface="Arial Black" pitchFamily="34" charset="0"/>
              </a:rPr>
              <a:t>What is required when using one or more self-assigned indicators with your assigned call sign?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47500" lnSpcReduction="20000"/>
          </a:bodyPr>
          <a:lstStyle/>
          <a:p>
            <a:endParaRPr lang="en-US" sz="1000" dirty="0" smtClean="0"/>
          </a:p>
          <a:p>
            <a:pPr marL="571500" indent="-5715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5100" b="1" dirty="0" smtClean="0">
                <a:latin typeface="Arial" pitchFamily="34" charset="0"/>
                <a:cs typeface="Arial" pitchFamily="34" charset="0"/>
              </a:rPr>
              <a:t>The indicator must not conflict with an indicator specified by FCC rules or with a prefix assigned to another country</a:t>
            </a:r>
          </a:p>
          <a:p>
            <a:pPr marL="571500" indent="-5715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5100" b="1" dirty="0" smtClean="0">
              <a:latin typeface="Arial" pitchFamily="34" charset="0"/>
              <a:cs typeface="Arial" pitchFamily="34" charset="0"/>
            </a:endParaRPr>
          </a:p>
          <a:p>
            <a:pPr marL="571500" indent="-571500">
              <a:lnSpc>
                <a:spcPct val="120000"/>
              </a:lnSpc>
              <a:buFont typeface="+mj-lt"/>
              <a:buAutoNum type="alphaUcPeriod"/>
            </a:pPr>
            <a:r>
              <a:rPr lang="en-US" sz="5100" b="1" dirty="0" smtClean="0">
                <a:latin typeface="Arial" pitchFamily="34" charset="0"/>
                <a:cs typeface="Arial" pitchFamily="34" charset="0"/>
              </a:rPr>
              <a:t>The indicator must consist only of numeric digits </a:t>
            </a:r>
          </a:p>
          <a:p>
            <a:pPr marL="571500" indent="-571500">
              <a:lnSpc>
                <a:spcPct val="120000"/>
              </a:lnSpc>
              <a:buFont typeface="+mj-lt"/>
              <a:buAutoNum type="alphaUcPeriod"/>
            </a:pPr>
            <a:endParaRPr lang="en-US" sz="5100" b="1" dirty="0" smtClean="0">
              <a:latin typeface="Arial" pitchFamily="34" charset="0"/>
              <a:cs typeface="Arial" pitchFamily="34" charset="0"/>
            </a:endParaRPr>
          </a:p>
          <a:p>
            <a:pPr marL="571500" indent="-5715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5100" b="1" dirty="0" smtClean="0">
                <a:latin typeface="Arial" pitchFamily="34" charset="0"/>
                <a:cs typeface="Arial" pitchFamily="34" charset="0"/>
              </a:rPr>
              <a:t>The indicator must include the 2-letter abbreviation for your state</a:t>
            </a:r>
          </a:p>
          <a:p>
            <a:pPr marL="571500" indent="-5715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endParaRPr lang="en-US" sz="5100" b="1" dirty="0" smtClean="0">
              <a:latin typeface="Arial" pitchFamily="34" charset="0"/>
              <a:cs typeface="Arial" pitchFamily="34" charset="0"/>
            </a:endParaRPr>
          </a:p>
          <a:p>
            <a:pPr marL="571500" indent="-571500">
              <a:lnSpc>
                <a:spcPct val="12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5100" b="1" dirty="0" smtClean="0">
                <a:latin typeface="Arial" pitchFamily="34" charset="0"/>
                <a:cs typeface="Arial" pitchFamily="34" charset="0"/>
              </a:rPr>
              <a:t>The indicator must be separated from your call sign by a double slash mark</a:t>
            </a:r>
          </a:p>
          <a:p>
            <a:pPr marL="800100" indent="-685800">
              <a:lnSpc>
                <a:spcPct val="120000"/>
              </a:lnSpc>
              <a:spcBef>
                <a:spcPts val="0"/>
              </a:spcBef>
              <a:buNone/>
            </a:pPr>
            <a:endParaRPr lang="en-US" sz="5100" b="1" dirty="0" smtClean="0">
              <a:latin typeface="Arial" pitchFamily="34" charset="0"/>
              <a:cs typeface="Arial" pitchFamily="34" charset="0"/>
            </a:endParaRPr>
          </a:p>
          <a:p>
            <a:pPr marL="628650" indent="-514350">
              <a:lnSpc>
                <a:spcPct val="150000"/>
              </a:lnSpc>
              <a:buNone/>
            </a:pPr>
            <a:endParaRPr lang="en-US" sz="5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8589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T2B10</a:t>
            </a: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 - </a:t>
            </a:r>
            <a:r>
              <a:rPr lang="en-US" sz="2400" dirty="0" smtClean="0">
                <a:latin typeface="Arial Black" pitchFamily="34" charset="0"/>
              </a:rPr>
              <a:t>What is the correct way to identify when visiting a station if you hold a higher class license than that of the station licensee and you are using a frequency not authorized to his class of license?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endParaRPr lang="en-US" sz="1000" dirty="0" smtClean="0"/>
          </a:p>
          <a:p>
            <a:pPr marL="800100" indent="-8001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Send your call sign first, followed by his call sign</a:t>
            </a:r>
          </a:p>
          <a:p>
            <a:pPr marL="800100" indent="-8001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00100" indent="-8001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Send his call sign first, followed by your call sign</a:t>
            </a:r>
          </a:p>
          <a:p>
            <a:pPr marL="800100" indent="-8001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800100" indent="-8001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Send your call sign only, his is not required</a:t>
            </a:r>
          </a:p>
          <a:p>
            <a:pPr marL="800100" indent="-800100">
              <a:lnSpc>
                <a:spcPct val="11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Send his call sign followed by "/KT"</a:t>
            </a:r>
          </a:p>
          <a:p>
            <a:pPr marL="800100" indent="-685800">
              <a:lnSpc>
                <a:spcPct val="120000"/>
              </a:lnSpc>
              <a:spcBef>
                <a:spcPts val="0"/>
              </a:spcBef>
              <a:buNone/>
            </a:pPr>
            <a:endParaRPr lang="en-US" sz="5100" b="1" dirty="0" smtClean="0">
              <a:latin typeface="Arial" pitchFamily="34" charset="0"/>
              <a:cs typeface="Arial" pitchFamily="34" charset="0"/>
            </a:endParaRPr>
          </a:p>
          <a:p>
            <a:pPr marL="628650" indent="-514350">
              <a:lnSpc>
                <a:spcPct val="150000"/>
              </a:lnSpc>
              <a:buNone/>
            </a:pPr>
            <a:endParaRPr lang="en-US" sz="5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-0.00191 -0.1245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6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T2B11</a:t>
            </a:r>
            <a:r>
              <a:rPr lang="en-US" sz="2800" b="1" dirty="0" smtClean="0">
                <a:latin typeface="Arial Black" pitchFamily="34" charset="0"/>
                <a:cs typeface="Arial" pitchFamily="34" charset="0"/>
              </a:rPr>
              <a:t> - </a:t>
            </a:r>
            <a:r>
              <a:rPr lang="en-US" sz="2800" dirty="0" smtClean="0">
                <a:latin typeface="Arial Black" pitchFamily="34" charset="0"/>
              </a:rPr>
              <a:t>When exercising the operating privileges earned by examination upgrade of a license what is meant by use of the indicator "/AG"? </a:t>
            </a: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742950" indent="-74295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Authorized General </a:t>
            </a:r>
          </a:p>
          <a:p>
            <a:pPr marL="742950" indent="-74295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Adjunct General </a:t>
            </a:r>
          </a:p>
          <a:p>
            <a:pPr marL="742950" indent="-74295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Address as General </a:t>
            </a:r>
          </a:p>
          <a:p>
            <a:pPr marL="742950" indent="-74295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Automatically General</a:t>
            </a:r>
            <a:endParaRPr lang="en-US" sz="5100" b="1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00B050"/>
                </a:solidFill>
                <a:latin typeface="Arial Black" pitchFamily="34" charset="0"/>
              </a:rPr>
              <a:t>T2C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55509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971550" indent="-628650">
              <a:lnSpc>
                <a:spcPct val="20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6572250" algn="l"/>
              </a:tabLst>
            </a:pPr>
            <a:r>
              <a:rPr lang="en-US" sz="2800" dirty="0" smtClean="0">
                <a:latin typeface="Arial Black" pitchFamily="34" charset="0"/>
              </a:rPr>
              <a:t>Definition of control operator, </a:t>
            </a:r>
          </a:p>
          <a:p>
            <a:pPr marL="971550" indent="-628650">
              <a:lnSpc>
                <a:spcPct val="20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6572250" algn="l"/>
              </a:tabLst>
            </a:pPr>
            <a:r>
              <a:rPr lang="en-US" sz="2800" dirty="0" smtClean="0">
                <a:latin typeface="Arial Black" pitchFamily="34" charset="0"/>
              </a:rPr>
              <a:t>Location of control operator, </a:t>
            </a:r>
          </a:p>
          <a:p>
            <a:pPr marL="971550" indent="-628650">
              <a:lnSpc>
                <a:spcPct val="20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6572250" algn="l"/>
              </a:tabLst>
            </a:pPr>
            <a:r>
              <a:rPr lang="en-US" sz="2800" dirty="0" smtClean="0">
                <a:latin typeface="Arial Black" pitchFamily="34" charset="0"/>
              </a:rPr>
              <a:t>Automatic and remote control, </a:t>
            </a:r>
          </a:p>
          <a:p>
            <a:pPr marL="971550" indent="-628650">
              <a:lnSpc>
                <a:spcPct val="20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6572250" algn="l"/>
              </a:tabLst>
            </a:pPr>
            <a:r>
              <a:rPr lang="en-US" sz="2800" dirty="0" smtClean="0">
                <a:latin typeface="Arial Black" pitchFamily="34" charset="0"/>
              </a:rPr>
              <a:t>Auxiliary stations</a:t>
            </a:r>
          </a:p>
          <a:p>
            <a:pPr marL="228600" indent="-2286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6572250" algn="l"/>
              </a:tabLst>
            </a:pPr>
            <a:endParaRPr lang="en-US" sz="2800" dirty="0">
              <a:solidFill>
                <a:srgbClr val="00B05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T2C01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- </a:t>
            </a:r>
            <a:r>
              <a:rPr lang="en-US" sz="3200" dirty="0" smtClean="0">
                <a:latin typeface="Arial Black" pitchFamily="34" charset="0"/>
              </a:rPr>
              <a:t>What must every amateur station have when transmitting?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685800" indent="-68580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frequency-measuring device</a:t>
            </a:r>
          </a:p>
          <a:p>
            <a:pPr marL="685800" indent="-68580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control operator</a:t>
            </a:r>
          </a:p>
          <a:p>
            <a:pPr marL="685800" indent="-68580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beacon transmitter</a:t>
            </a:r>
          </a:p>
          <a:p>
            <a:pPr marL="685800" indent="-68580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third party operator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00139 -0.1101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T2C02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- </a:t>
            </a:r>
            <a:r>
              <a:rPr lang="en-US" sz="3200" dirty="0" smtClean="0">
                <a:latin typeface="Arial Black" pitchFamily="34" charset="0"/>
              </a:rPr>
              <a:t>How many amateur operator / primary station licenses may be held by one person?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628650" indent="-57150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As many as desired</a:t>
            </a:r>
          </a:p>
          <a:p>
            <a:pPr marL="628650" indent="-57150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One for each portable transmitter</a:t>
            </a:r>
          </a:p>
          <a:p>
            <a:pPr marL="628650" indent="-57150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Only one</a:t>
            </a:r>
          </a:p>
          <a:p>
            <a:pPr marL="628650" indent="-571500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One for each station location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3.33333E-6 -0.3333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00B050"/>
                </a:solidFill>
                <a:latin typeface="Arial Black" pitchFamily="34" charset="0"/>
              </a:rPr>
              <a:t>T2A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53970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228600" indent="-228600">
              <a:tabLst>
                <a:tab pos="6572250" algn="l"/>
              </a:tabLst>
            </a:pPr>
            <a:r>
              <a:rPr lang="en-US" sz="2400" b="1" dirty="0" smtClean="0">
                <a:latin typeface="Arial Black" pitchFamily="34" charset="0"/>
              </a:rPr>
              <a:t> </a:t>
            </a:r>
          </a:p>
          <a:p>
            <a:pPr marL="228600" indent="-228600">
              <a:tabLst>
                <a:tab pos="6572250" algn="l"/>
              </a:tabLst>
            </a:pPr>
            <a:r>
              <a:rPr lang="en-US" sz="2400" b="1" dirty="0" smtClean="0">
                <a:latin typeface="Arial Black" pitchFamily="34" charset="0"/>
              </a:rPr>
              <a:t> Prohibited communications: </a:t>
            </a:r>
          </a:p>
          <a:p>
            <a:pPr marL="228600" indent="-228600">
              <a:tabLst>
                <a:tab pos="6572250" algn="l"/>
              </a:tabLst>
            </a:pPr>
            <a:endParaRPr lang="en-US" sz="1400" b="1" dirty="0" smtClean="0">
              <a:latin typeface="Arial Black" pitchFamily="34" charset="0"/>
            </a:endParaRPr>
          </a:p>
          <a:p>
            <a:pPr marL="971550" lvl="1" indent="-514350">
              <a:buClr>
                <a:schemeClr val="accent3"/>
              </a:buClr>
              <a:buSzPct val="150000"/>
              <a:buFont typeface="Wingdings" pitchFamily="2" charset="2"/>
              <a:buChar char="ü"/>
              <a:tabLst>
                <a:tab pos="6572250" algn="l"/>
              </a:tabLst>
            </a:pPr>
            <a:r>
              <a:rPr lang="en-US" sz="2400" b="1" dirty="0" smtClean="0">
                <a:latin typeface="Arial Black" pitchFamily="34" charset="0"/>
              </a:rPr>
              <a:t>music, </a:t>
            </a:r>
          </a:p>
          <a:p>
            <a:pPr marL="971550" lvl="1" indent="-514350">
              <a:buClr>
                <a:schemeClr val="accent3"/>
              </a:buClr>
              <a:buSzPct val="150000"/>
              <a:buFont typeface="Wingdings" pitchFamily="2" charset="2"/>
              <a:buChar char="ü"/>
              <a:tabLst>
                <a:tab pos="6572250" algn="l"/>
              </a:tabLst>
            </a:pPr>
            <a:r>
              <a:rPr lang="en-US" sz="2400" dirty="0" smtClean="0">
                <a:latin typeface="Arial Black" pitchFamily="34" charset="0"/>
              </a:rPr>
              <a:t>broadcasting, </a:t>
            </a:r>
          </a:p>
          <a:p>
            <a:pPr marL="971550" lvl="1" indent="-514350">
              <a:buClr>
                <a:schemeClr val="accent3"/>
              </a:buClr>
              <a:buSzPct val="150000"/>
              <a:buFont typeface="Wingdings" pitchFamily="2" charset="2"/>
              <a:buChar char="ü"/>
              <a:tabLst>
                <a:tab pos="6572250" algn="l"/>
              </a:tabLst>
            </a:pPr>
            <a:r>
              <a:rPr lang="en-US" sz="2400" dirty="0" smtClean="0">
                <a:latin typeface="Arial Black" pitchFamily="34" charset="0"/>
              </a:rPr>
              <a:t>codes and ciphers, </a:t>
            </a:r>
          </a:p>
          <a:p>
            <a:pPr marL="971550" lvl="1" indent="-514350">
              <a:buClr>
                <a:schemeClr val="accent3"/>
              </a:buClr>
              <a:buSzPct val="150000"/>
              <a:buFont typeface="Wingdings" pitchFamily="2" charset="2"/>
              <a:buChar char="ü"/>
              <a:tabLst>
                <a:tab pos="6572250" algn="l"/>
              </a:tabLst>
            </a:pPr>
            <a:r>
              <a:rPr lang="en-US" sz="2400" dirty="0" smtClean="0">
                <a:latin typeface="Arial Black" pitchFamily="34" charset="0"/>
              </a:rPr>
              <a:t>business use, </a:t>
            </a:r>
          </a:p>
          <a:p>
            <a:endParaRPr lang="en-US" dirty="0" smtClean="0"/>
          </a:p>
          <a:p>
            <a:r>
              <a:rPr lang="en-US" sz="2400" dirty="0" smtClean="0">
                <a:latin typeface="Arial Black" pitchFamily="34" charset="0"/>
              </a:rPr>
              <a:t>  Permissible communications:</a:t>
            </a:r>
          </a:p>
          <a:p>
            <a:endParaRPr lang="en-US" sz="1400" dirty="0" smtClean="0">
              <a:latin typeface="Arial Black" pitchFamily="34" charset="0"/>
            </a:endParaRPr>
          </a:p>
          <a:p>
            <a:pPr marL="971550" lvl="3" indent="-514350">
              <a:buClr>
                <a:schemeClr val="accent3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2400" dirty="0" smtClean="0">
                <a:latin typeface="Arial Black" pitchFamily="34" charset="0"/>
              </a:rPr>
              <a:t>bulletins, </a:t>
            </a:r>
          </a:p>
          <a:p>
            <a:pPr marL="971550" lvl="3" indent="-514350">
              <a:buClr>
                <a:schemeClr val="accent3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2400" dirty="0" smtClean="0">
                <a:latin typeface="Arial Black" pitchFamily="34" charset="0"/>
              </a:rPr>
              <a:t>code practice,</a:t>
            </a:r>
          </a:p>
          <a:p>
            <a:pPr marL="971550" lvl="3" indent="-514350">
              <a:buClr>
                <a:schemeClr val="accent3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2400" dirty="0" smtClean="0">
                <a:latin typeface="Arial Black" pitchFamily="34" charset="0"/>
              </a:rPr>
              <a:t>incidental music</a:t>
            </a:r>
            <a:endParaRPr lang="en-US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T2C03</a:t>
            </a:r>
            <a:r>
              <a:rPr lang="en-US" sz="2800" b="1" dirty="0" smtClean="0">
                <a:latin typeface="Arial Black" pitchFamily="34" charset="0"/>
                <a:cs typeface="Arial" pitchFamily="34" charset="0"/>
              </a:rPr>
              <a:t> - </a:t>
            </a:r>
            <a:r>
              <a:rPr lang="en-US" sz="2800" dirty="0" smtClean="0">
                <a:latin typeface="Arial Black" pitchFamily="34" charset="0"/>
              </a:rPr>
              <a:t>What minimum class of amateur license must you hold to be a control operator of a repeater station?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endParaRPr lang="en-US" sz="1000" dirty="0" smtClean="0"/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Technician Plus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Technician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General 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Amateur Extra</a:t>
            </a: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 -0.1555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T2C04</a:t>
            </a:r>
            <a:r>
              <a:rPr lang="en-US" sz="2800" b="1" dirty="0" smtClean="0">
                <a:latin typeface="Arial Black" pitchFamily="34" charset="0"/>
                <a:cs typeface="Arial" pitchFamily="34" charset="0"/>
              </a:rPr>
              <a:t> - </a:t>
            </a:r>
            <a:r>
              <a:rPr lang="en-US" sz="2800" dirty="0" smtClean="0">
                <a:latin typeface="Arial Black" pitchFamily="34" charset="0"/>
              </a:rPr>
              <a:t>Who is responsible for the transmissions from an amateur station?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Auxiliary operator</a:t>
            </a:r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Operations coordinator</a:t>
            </a:r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Third-party operator</a:t>
            </a:r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Control operator</a:t>
            </a: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L 0.00277 -0.3743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8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T2C05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- </a:t>
            </a:r>
            <a:r>
              <a:rPr lang="en-US" sz="3200" dirty="0" smtClean="0">
                <a:latin typeface="Arial Black" pitchFamily="34" charset="0"/>
              </a:rPr>
              <a:t>When must an amateur station have a control operator?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endParaRPr lang="en-US" sz="1000" dirty="0" smtClean="0"/>
          </a:p>
          <a:p>
            <a:pPr marL="8572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training another amateur</a:t>
            </a:r>
          </a:p>
          <a:p>
            <a:pPr marL="8572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Whenever the station receiver is operated</a:t>
            </a:r>
          </a:p>
          <a:p>
            <a:pPr marL="8572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Whenever the station is transmitting</a:t>
            </a:r>
          </a:p>
          <a:p>
            <a:pPr marL="857250" indent="-7429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control operator is not needed</a:t>
            </a:r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00208 -0.162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8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T2C06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- </a:t>
            </a:r>
            <a:r>
              <a:rPr lang="en-US" sz="3200" dirty="0" smtClean="0">
                <a:latin typeface="Arial Black" pitchFamily="34" charset="0"/>
              </a:rPr>
              <a:t>What is the control point of an amateur station?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endParaRPr lang="en-US" sz="1000" dirty="0" smtClean="0"/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on/off switch of the transmitter</a:t>
            </a: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input/output port of a packet controller</a:t>
            </a: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variable frequency oscillator of a transmitter</a:t>
            </a:r>
          </a:p>
          <a:p>
            <a:pPr marL="62865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location at which the control operator function is performed</a:t>
            </a:r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022E-16 L 3.33333E-6 -0.4243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T2C07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- </a:t>
            </a:r>
            <a:r>
              <a:rPr lang="en-US" sz="3200" dirty="0" smtClean="0">
                <a:latin typeface="Arial Black" pitchFamily="34" charset="0"/>
              </a:rPr>
              <a:t>What type of amateur station does not require a control operator to be at the control point?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endParaRPr lang="en-US" sz="1000" dirty="0" smtClean="0"/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locally controlled station</a:t>
            </a:r>
          </a:p>
          <a:p>
            <a:pPr marL="800100" indent="-800100">
              <a:buFont typeface="+mj-lt"/>
              <a:buAutoNum type="alphaUcPeriod"/>
            </a:pPr>
            <a:endParaRPr lang="en-US" sz="22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remotely controlled station</a:t>
            </a:r>
          </a:p>
          <a:p>
            <a:pPr marL="800100" indent="-800100">
              <a:buFont typeface="+mj-lt"/>
              <a:buAutoNum type="alphaUcPeriod"/>
            </a:pPr>
            <a:endParaRPr lang="en-US" sz="22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automatically controlled station</a:t>
            </a:r>
          </a:p>
          <a:p>
            <a:pPr marL="800100" indent="-800100">
              <a:buFont typeface="+mj-lt"/>
              <a:buAutoNum type="alphaUcPeriod"/>
            </a:pPr>
            <a:endParaRPr lang="en-US" sz="22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 earth station controlling a space station</a:t>
            </a: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0.00417 -0.258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2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T2C08</a:t>
            </a:r>
            <a:r>
              <a:rPr lang="en-US" sz="28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 Black" pitchFamily="34" charset="0"/>
              </a:rPr>
              <a:t>What are the three types of station control permitted and recognized by FCC rule? 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Local, remote and automatic control</a:t>
            </a: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Local, distant and automatic control</a:t>
            </a: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Remote, distant and unauthorized control</a:t>
            </a: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All of the choices are correct</a:t>
            </a: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49362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T2C09</a:t>
            </a:r>
            <a:r>
              <a:rPr lang="en-US" sz="28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 Black" pitchFamily="34" charset="0"/>
              </a:rPr>
              <a:t>What type of control is being used on a repeater when the control operator is not present?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857250" indent="-8572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Local control</a:t>
            </a:r>
          </a:p>
          <a:p>
            <a:pPr marL="857250" indent="-8572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Remote control</a:t>
            </a:r>
          </a:p>
          <a:p>
            <a:pPr marL="857250" indent="-8572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Automatic control</a:t>
            </a:r>
          </a:p>
          <a:p>
            <a:pPr marL="857250" indent="-8572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Uncontrolled</a:t>
            </a: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0.00834 -0.2333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1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4478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T2C10 -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 Black" pitchFamily="34" charset="0"/>
              </a:rPr>
              <a:t>What type of control is being used when transmitting using a handheld radio?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endParaRPr lang="en-US" sz="1000" dirty="0" smtClean="0"/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Radio control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Unattended control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Automatic control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Local control</a:t>
            </a: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0.00312 -0.4034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2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4478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T2C11 -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What type of control is used when the control operator is not at the station location but can still make changes to a transmitter? </a:t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endParaRPr lang="en-US" sz="1000" dirty="0" smtClean="0"/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3500" dirty="0" smtClean="0">
                <a:latin typeface="Arial Black" pitchFamily="34" charset="0"/>
              </a:rPr>
              <a:t>Local control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3500" dirty="0" smtClean="0">
                <a:latin typeface="Arial Black" pitchFamily="34" charset="0"/>
              </a:rPr>
              <a:t>Remote control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3500" dirty="0" smtClean="0">
                <a:latin typeface="Arial Black" pitchFamily="34" charset="0"/>
              </a:rPr>
              <a:t>Automatic control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sz="3500" dirty="0" smtClean="0">
                <a:latin typeface="Arial Black" pitchFamily="34" charset="0"/>
              </a:rPr>
              <a:t>Uncontrolled</a:t>
            </a: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L -0.00295 -0.158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T2C12 -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 Black" pitchFamily="34" charset="0"/>
              </a:rPr>
              <a:t>What is the definition of a control operator of an amateur station?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fontScale="40000" lnSpcReduction="20000"/>
          </a:bodyPr>
          <a:lstStyle/>
          <a:p>
            <a:endParaRPr lang="en-US" sz="1000" dirty="0" smtClean="0"/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r>
              <a:rPr lang="en-US" sz="5100" b="1" dirty="0" smtClean="0">
                <a:latin typeface="Arial Black" pitchFamily="34" charset="0"/>
                <a:cs typeface="Arial" pitchFamily="34" charset="0"/>
              </a:rPr>
              <a:t>Anyone who operates the controls of the station</a:t>
            </a: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endParaRPr lang="en-US" sz="5100" b="1" dirty="0" smtClean="0">
              <a:latin typeface="Arial Black" pitchFamily="34" charset="0"/>
              <a:cs typeface="Arial" pitchFamily="34" charset="0"/>
            </a:endParaRP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r>
              <a:rPr lang="en-US" sz="5100" b="1" dirty="0" smtClean="0">
                <a:latin typeface="Arial Black" pitchFamily="34" charset="0"/>
                <a:cs typeface="Arial" pitchFamily="34" charset="0"/>
              </a:rPr>
              <a:t>Anyone who is responsible for the station's equipment</a:t>
            </a: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endParaRPr lang="en-US" sz="5100" b="1" dirty="0" smtClean="0">
              <a:latin typeface="Arial Black" pitchFamily="34" charset="0"/>
              <a:cs typeface="Arial" pitchFamily="34" charset="0"/>
            </a:endParaRP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r>
              <a:rPr lang="en-US" sz="5100" b="1" dirty="0" smtClean="0">
                <a:latin typeface="Arial Black" pitchFamily="34" charset="0"/>
                <a:cs typeface="Arial" pitchFamily="34" charset="0"/>
              </a:rPr>
              <a:t>An operator designated by the licensee to be responsible for the station's transmissions to assure compliance with FCC rules</a:t>
            </a: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endParaRPr lang="en-US" sz="5100" b="1" dirty="0" smtClean="0">
              <a:latin typeface="Arial Black" pitchFamily="34" charset="0"/>
              <a:cs typeface="Arial" pitchFamily="34" charset="0"/>
            </a:endParaRPr>
          </a:p>
          <a:p>
            <a:pPr marL="742950" indent="-742950">
              <a:lnSpc>
                <a:spcPct val="120000"/>
              </a:lnSpc>
              <a:buFont typeface="+mj-lt"/>
              <a:buAutoNum type="alphaUcPeriod"/>
            </a:pPr>
            <a:r>
              <a:rPr lang="en-US" sz="5100" b="1" dirty="0" smtClean="0">
                <a:latin typeface="Arial Black" pitchFamily="34" charset="0"/>
                <a:cs typeface="Arial" pitchFamily="34" charset="0"/>
              </a:rPr>
              <a:t>The operator with the highest class of license who is in control of the station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endParaRPr lang="en-US" sz="3500" dirty="0" smtClean="0">
              <a:latin typeface="Arial Black" pitchFamily="34" charset="0"/>
            </a:endParaRP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L 0.00157 -0.253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2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</a:rPr>
              <a:t>T2A01</a:t>
            </a:r>
            <a:r>
              <a:rPr lang="en-US" sz="2800" b="1" dirty="0" smtClean="0">
                <a:latin typeface="Arial Black" pitchFamily="34" charset="0"/>
              </a:rPr>
              <a:t> - When is an amateur station authorized to transmit information to the general public?</a:t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/>
          <a:lstStyle/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Never</a:t>
            </a: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the operator is being paid</a:t>
            </a: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the transmission lasts more than 10 minutes</a:t>
            </a: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the transmission lasts longer than 15 minutes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00B050"/>
                </a:solidFill>
                <a:latin typeface="Arial Black" pitchFamily="34" charset="0"/>
              </a:rPr>
              <a:t>T2D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60126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228600" indent="-228600" algn="ctr">
              <a:tabLst>
                <a:tab pos="6572250" algn="l"/>
              </a:tabLst>
            </a:pPr>
            <a:endParaRPr lang="en-US" sz="16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228600" indent="-228600" algn="ctr">
              <a:tabLst>
                <a:tab pos="6572250" algn="l"/>
              </a:tabLst>
            </a:pPr>
            <a:endParaRPr lang="en-US" sz="16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228600" indent="-228600" algn="ctr">
              <a:tabLst>
                <a:tab pos="6572250" algn="l"/>
              </a:tabLst>
            </a:pPr>
            <a:endParaRPr lang="en-US" sz="16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685800" indent="-571500">
              <a:buSzPct val="125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</a:rPr>
              <a:t>Operating another person's station, </a:t>
            </a:r>
          </a:p>
          <a:p>
            <a:pPr marL="685800" indent="-571500">
              <a:buSzPct val="125000"/>
              <a:buFont typeface="Wingdings" pitchFamily="2" charset="2"/>
              <a:buChar char="ü"/>
            </a:pPr>
            <a:endParaRPr lang="en-US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</a:endParaRPr>
          </a:p>
          <a:p>
            <a:pPr marL="685800" indent="-571500">
              <a:buSzPct val="125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</a:rPr>
              <a:t>Guest operators at your station, </a:t>
            </a:r>
          </a:p>
          <a:p>
            <a:pPr marL="685800" indent="-571500">
              <a:buSzPct val="125000"/>
              <a:buFont typeface="Wingdings" pitchFamily="2" charset="2"/>
              <a:buChar char="ü"/>
            </a:pPr>
            <a:endParaRPr lang="en-US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</a:endParaRPr>
          </a:p>
          <a:p>
            <a:pPr marL="685800" indent="-571500">
              <a:buSzPct val="125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</a:rPr>
              <a:t>Third party communications, </a:t>
            </a:r>
          </a:p>
          <a:p>
            <a:pPr marL="685800" indent="-571500">
              <a:buSzPct val="125000"/>
              <a:buFont typeface="Wingdings" pitchFamily="2" charset="2"/>
              <a:buChar char="ü"/>
            </a:pPr>
            <a:endParaRPr lang="en-US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</a:endParaRPr>
          </a:p>
          <a:p>
            <a:pPr marL="685800" indent="-571500">
              <a:buSzPct val="125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</a:rPr>
              <a:t>Autopatch, </a:t>
            </a:r>
          </a:p>
          <a:p>
            <a:pPr marL="685800" indent="-571500">
              <a:buSzPct val="125000"/>
              <a:buFont typeface="Wingdings" pitchFamily="2" charset="2"/>
              <a:buChar char="ü"/>
            </a:pPr>
            <a:endParaRPr lang="en-US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</a:endParaRPr>
          </a:p>
          <a:p>
            <a:pPr marL="685800" indent="-571500">
              <a:buSzPct val="125000"/>
              <a:buFont typeface="Wingdings" pitchFamily="2" charset="2"/>
              <a:buChar char="ü"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</a:rPr>
              <a:t>Incidental business use, </a:t>
            </a:r>
          </a:p>
          <a:p>
            <a:pPr marL="68580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6572250" algn="l"/>
              </a:tabLst>
            </a:pP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00B050"/>
                </a:solidFill>
                <a:latin typeface="Arial Black" pitchFamily="34" charset="0"/>
              </a:rPr>
              <a:t>T2D (More)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87825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228600" indent="-228600" algn="ctr">
              <a:tabLst>
                <a:tab pos="6572250" algn="l"/>
              </a:tabLst>
            </a:pP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Control operator duties</a:t>
            </a:r>
          </a:p>
          <a:p>
            <a:pPr marL="228600" indent="-228600" algn="ctr">
              <a:tabLst>
                <a:tab pos="6572250" algn="l"/>
              </a:tabLst>
            </a:pPr>
            <a:endParaRPr lang="en-US" sz="20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228600" indent="-228600">
              <a:tabLst>
                <a:tab pos="6572250" algn="l"/>
              </a:tabLst>
            </a:pPr>
            <a:endParaRPr lang="en-US" sz="300" b="1" dirty="0" smtClean="0"/>
          </a:p>
          <a:p>
            <a:pPr marL="685800" indent="-571500">
              <a:lnSpc>
                <a:spcPct val="150000"/>
              </a:lnSpc>
              <a:buSzPct val="125000"/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</a:rPr>
              <a:t>Compensation of operators, </a:t>
            </a:r>
          </a:p>
          <a:p>
            <a:pPr marL="685800" indent="-571500">
              <a:lnSpc>
                <a:spcPct val="150000"/>
              </a:lnSpc>
              <a:buSzPct val="125000"/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</a:rPr>
              <a:t>Club stations, </a:t>
            </a:r>
          </a:p>
          <a:p>
            <a:pPr marL="685800" indent="-571500">
              <a:lnSpc>
                <a:spcPct val="150000"/>
              </a:lnSpc>
              <a:buSzPct val="125000"/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</a:rPr>
              <a:t>Station security, </a:t>
            </a:r>
          </a:p>
          <a:p>
            <a:pPr marL="685800" indent="-571500">
              <a:lnSpc>
                <a:spcPct val="150000"/>
              </a:lnSpc>
              <a:buSzPct val="125000"/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</a:rPr>
              <a:t>Station inspection, </a:t>
            </a:r>
          </a:p>
          <a:p>
            <a:pPr marL="685800" indent="-571500">
              <a:lnSpc>
                <a:spcPct val="150000"/>
              </a:lnSpc>
              <a:buSzPct val="125000"/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</a:rPr>
              <a:t>Protection against unauthorized </a:t>
            </a:r>
          </a:p>
          <a:p>
            <a:pPr marL="685800" indent="-571500">
              <a:buSzPct val="125000"/>
            </a:pP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</a:rPr>
              <a:t>     transmissions</a:t>
            </a:r>
          </a:p>
          <a:p>
            <a:pPr marL="685800" indent="-571500">
              <a:buSzPct val="125000"/>
            </a:pPr>
            <a:endParaRPr lang="en-US" sz="800" dirty="0">
              <a:solidFill>
                <a:srgbClr val="00B05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T2D01 -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 Black" pitchFamily="34" charset="0"/>
              </a:rPr>
              <a:t>Who is responsible for proper operation if you transmit from another amateur's station?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Both of you</a:t>
            </a:r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Only the other station licensee</a:t>
            </a:r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Only you as the control operator</a:t>
            </a:r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endParaRPr lang="en-US" sz="1100" dirty="0" smtClean="0">
              <a:latin typeface="Arial Black" pitchFamily="34" charset="0"/>
            </a:endParaRPr>
          </a:p>
          <a:p>
            <a:pPr marL="800100" indent="-8001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Only the station licensee, unless the station records shows   another control operator at the time</a:t>
            </a:r>
          </a:p>
          <a:p>
            <a:pPr marL="742950" indent="-742950">
              <a:lnSpc>
                <a:spcPct val="200000"/>
              </a:lnSpc>
              <a:buNone/>
            </a:pPr>
            <a:endParaRPr lang="en-US" sz="3500" dirty="0" smtClean="0">
              <a:latin typeface="Arial Black" pitchFamily="34" charset="0"/>
            </a:endParaRP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T2D02 -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 Black" pitchFamily="34" charset="0"/>
              </a:rPr>
              <a:t>What operating privileges are allowed when another amateur holding a higher class license is controlling your station?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endParaRPr lang="en-US" sz="1000" dirty="0" smtClean="0"/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All privileges allowed by the higher class license</a:t>
            </a:r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Only the privileges allowed by your license</a:t>
            </a:r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All the emission privileges of the higher class license, but only the frequency privileges of your license</a:t>
            </a:r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All the frequency privileges of the higher class license, but only the emission privileges of your license</a:t>
            </a:r>
          </a:p>
          <a:p>
            <a:pPr marL="742950" indent="-742950">
              <a:lnSpc>
                <a:spcPct val="200000"/>
              </a:lnSpc>
              <a:buNone/>
            </a:pPr>
            <a:endParaRPr lang="en-US" sz="3500" dirty="0" smtClean="0">
              <a:latin typeface="Arial Black" pitchFamily="34" charset="0"/>
            </a:endParaRP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T2D03 -</a:t>
            </a: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 Black" pitchFamily="34" charset="0"/>
              </a:rPr>
              <a:t>What operating privileges are allowed when you are the control operator at the station of another amateur who has a higher class license than yours?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endParaRPr lang="en-US" sz="1000" dirty="0" smtClean="0"/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Any privileges allowed by the higher class license</a:t>
            </a:r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Only the privileges allowed by your license</a:t>
            </a:r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All the emission privileges of the higher class license, but only the frequency privileges of your license</a:t>
            </a:r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All the frequency privileges of the higher class license, but only the emission privileges of your license</a:t>
            </a:r>
          </a:p>
          <a:p>
            <a:pPr marL="742950" indent="-742950">
              <a:lnSpc>
                <a:spcPct val="200000"/>
              </a:lnSpc>
              <a:buNone/>
            </a:pPr>
            <a:endParaRPr lang="en-US" sz="3500" dirty="0" smtClean="0">
              <a:latin typeface="Arial Black" pitchFamily="34" charset="0"/>
            </a:endParaRP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0.00069 -0.1201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T2D04 -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 Black" pitchFamily="34" charset="0"/>
              </a:rPr>
              <a:t>Which of the following is a prohibited amateur radio trans-mission?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Using amateur radio to seek emergency assistance</a:t>
            </a:r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Using amateur radio for conducting business </a:t>
            </a:r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Using an amateur phone patch to call for a taxi or food delivery</a:t>
            </a:r>
          </a:p>
          <a:p>
            <a:pPr marL="571500" indent="-5715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Using an amateur phone patch to call home to say you are running late</a:t>
            </a:r>
          </a:p>
          <a:p>
            <a:pPr marL="742950" indent="-742950">
              <a:lnSpc>
                <a:spcPct val="200000"/>
              </a:lnSpc>
              <a:buNone/>
            </a:pPr>
            <a:endParaRPr lang="en-US" sz="3500" dirty="0" smtClean="0">
              <a:latin typeface="Arial Black" pitchFamily="34" charset="0"/>
            </a:endParaRP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0.00312 -0.1564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T2D05 -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 Black" pitchFamily="34" charset="0"/>
              </a:rPr>
              <a:t>What is the definition of third-party communications?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endParaRPr lang="en-US" sz="1000" dirty="0" smtClean="0"/>
          </a:p>
          <a:p>
            <a:pPr marL="800100" indent="-685800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message sent between two amateur stations for someone else</a:t>
            </a:r>
          </a:p>
          <a:p>
            <a:pPr marL="800100" indent="-685800">
              <a:spcBef>
                <a:spcPts val="0"/>
              </a:spcBef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8001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Public service communications for a political party</a:t>
            </a:r>
          </a:p>
          <a:p>
            <a:pPr marL="800100" indent="-68580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8001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Any messages sent by amateur stations</a:t>
            </a:r>
          </a:p>
          <a:p>
            <a:pPr marL="800100" indent="-685800">
              <a:buFont typeface="+mj-lt"/>
              <a:buAutoNum type="alphaUcPeriod"/>
            </a:pPr>
            <a:endParaRPr lang="en-US" sz="1300" dirty="0" smtClean="0">
              <a:latin typeface="Arial Black" pitchFamily="34" charset="0"/>
            </a:endParaRPr>
          </a:p>
          <a:p>
            <a:pPr marL="800100" indent="-6858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three-minute transmission to another amateur</a:t>
            </a:r>
          </a:p>
          <a:p>
            <a:pPr marL="742950" indent="-742950">
              <a:lnSpc>
                <a:spcPct val="200000"/>
              </a:lnSpc>
              <a:buNone/>
            </a:pPr>
            <a:endParaRPr lang="en-US" sz="3500" dirty="0" smtClean="0">
              <a:latin typeface="Arial Black" pitchFamily="34" charset="0"/>
            </a:endParaRP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T2D06 -</a:t>
            </a:r>
            <a:r>
              <a:rPr lang="en-US" sz="28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 Black" pitchFamily="34" charset="0"/>
              </a:rPr>
              <a:t>How many persons are required to be members of a club for a club station license to be issued by the FCC?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endParaRPr lang="en-US" sz="1000" dirty="0" smtClean="0"/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At least 5</a:t>
            </a:r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At least 4</a:t>
            </a:r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 trustee and 2 officers</a:t>
            </a:r>
          </a:p>
          <a:p>
            <a:pPr marL="800100" indent="-80010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At least 2 </a:t>
            </a:r>
          </a:p>
          <a:p>
            <a:pPr marL="742950" indent="-742950">
              <a:lnSpc>
                <a:spcPct val="200000"/>
              </a:lnSpc>
              <a:buNone/>
            </a:pPr>
            <a:endParaRPr lang="en-US" sz="3500" dirty="0" smtClean="0">
              <a:latin typeface="Arial Black" pitchFamily="34" charset="0"/>
            </a:endParaRP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0.00093 L 0.00834 -0.1222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6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T2D07 -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 Black" pitchFamily="34" charset="0"/>
              </a:rPr>
              <a:t>When may you operate your amateur station aboard an aircraft?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10000"/>
          </a:bodyPr>
          <a:lstStyle/>
          <a:p>
            <a:endParaRPr lang="en-US" sz="1000" dirty="0" smtClean="0"/>
          </a:p>
          <a:p>
            <a:pPr marL="628650" indent="-628650">
              <a:buFont typeface="+mj-lt"/>
              <a:buAutoNum type="alphaUcPeriod"/>
            </a:pPr>
            <a:r>
              <a:rPr lang="en-US" sz="3300" dirty="0" smtClean="0">
                <a:latin typeface="Arial Black" pitchFamily="34" charset="0"/>
              </a:rPr>
              <a:t>At any time</a:t>
            </a:r>
          </a:p>
          <a:p>
            <a:pPr marL="628650" indent="-628650">
              <a:buFont typeface="+mj-lt"/>
              <a:buAutoNum type="alphaUcPeriod"/>
            </a:pPr>
            <a:r>
              <a:rPr lang="en-US" sz="3300" dirty="0" smtClean="0">
                <a:latin typeface="Arial Black" pitchFamily="34" charset="0"/>
              </a:rPr>
              <a:t>Only while the aircraft is on the ground </a:t>
            </a:r>
          </a:p>
          <a:p>
            <a:pPr marL="628650" indent="-628650">
              <a:buFont typeface="+mj-lt"/>
              <a:buAutoNum type="alphaUcPeriod"/>
            </a:pPr>
            <a:r>
              <a:rPr lang="en-US" sz="3300" dirty="0" smtClean="0">
                <a:latin typeface="Arial Black" pitchFamily="34" charset="0"/>
              </a:rPr>
              <a:t>Only with the approval of the pilot in command and not using the aircraft's radio equipment</a:t>
            </a:r>
          </a:p>
          <a:p>
            <a:pPr marL="628650" indent="-628650">
              <a:buFont typeface="+mj-lt"/>
              <a:buAutoNum type="alphaUcPeriod"/>
            </a:pPr>
            <a:r>
              <a:rPr lang="en-US" sz="3300" dirty="0" smtClean="0">
                <a:latin typeface="Arial Black" pitchFamily="34" charset="0"/>
              </a:rPr>
              <a:t>Only when you have written permission from the airline and only using the aircraft's radio equipment</a:t>
            </a:r>
          </a:p>
          <a:p>
            <a:pPr marL="742950" indent="-742950">
              <a:lnSpc>
                <a:spcPct val="200000"/>
              </a:lnSpc>
              <a:buNone/>
            </a:pPr>
            <a:endParaRPr lang="en-US" sz="3500" dirty="0" smtClean="0">
              <a:latin typeface="Arial Black" pitchFamily="34" charset="0"/>
            </a:endParaRP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3.33333E-6 -0.2111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T2D08 -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 Black" pitchFamily="34" charset="0"/>
              </a:rPr>
              <a:t>When is the FCC allowed to inspect your station equipment and station records?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endParaRPr lang="en-US" sz="1000" dirty="0" smtClean="0"/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on weekends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At any time upon request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Never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during daylight hours</a:t>
            </a:r>
          </a:p>
          <a:p>
            <a:pPr marL="742950" indent="-742950">
              <a:lnSpc>
                <a:spcPct val="200000"/>
              </a:lnSpc>
              <a:buNone/>
            </a:pPr>
            <a:endParaRPr lang="en-US" sz="3500" dirty="0" smtClean="0">
              <a:latin typeface="Arial Black" pitchFamily="34" charset="0"/>
            </a:endParaRP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48148E-6 L -0.00034 -0.145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</a:rPr>
              <a:t>T2A02</a:t>
            </a:r>
            <a:r>
              <a:rPr lang="en-US" sz="2800" b="1" dirty="0" smtClean="0">
                <a:latin typeface="Arial Black" pitchFamily="34" charset="0"/>
              </a:rPr>
              <a:t> - </a:t>
            </a:r>
            <a:r>
              <a:rPr lang="en-US" sz="2800" dirty="0" smtClean="0">
                <a:latin typeface="Arial Black" pitchFamily="34" charset="0"/>
              </a:rPr>
              <a:t>When is an amateur station authorized to transmit music?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/>
          <a:lstStyle/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Never</a:t>
            </a: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the operator is being paid</a:t>
            </a: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the transmission lasts more than 10 minutes</a:t>
            </a:r>
          </a:p>
          <a:p>
            <a:pPr marL="914400" indent="-9144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the transmission lasts longer than 15 minutes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T2D09 -</a:t>
            </a:r>
            <a:r>
              <a:rPr lang="en-US" sz="32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 Black" pitchFamily="34" charset="0"/>
              </a:rPr>
              <a:t>How might you best keep unauthorized persons from using your amateur station?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endParaRPr lang="en-US" sz="1000" dirty="0" smtClean="0"/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Disconnect the power and microphone cables when not using your equipment</a:t>
            </a: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Connect a dummy load to the antenna</a:t>
            </a: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Put a "Danger - High Voltage" sign in the station</a:t>
            </a:r>
          </a:p>
          <a:p>
            <a:pPr marL="685800" indent="-68580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Put fuses in the main power line</a:t>
            </a:r>
          </a:p>
          <a:p>
            <a:pPr marL="742950" indent="-742950">
              <a:lnSpc>
                <a:spcPct val="200000"/>
              </a:lnSpc>
              <a:buNone/>
            </a:pPr>
            <a:endParaRPr lang="en-US" sz="3500" dirty="0" smtClean="0">
              <a:latin typeface="Arial Black" pitchFamily="34" charset="0"/>
            </a:endParaRP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T2D10 -</a:t>
            </a: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 Black" pitchFamily="34" charset="0"/>
              </a:rPr>
              <a:t>Why are unlicensed persons in your family not allowed to transmit on your amateur station if you are not there?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endParaRPr lang="en-US" sz="1000" dirty="0" smtClean="0"/>
          </a:p>
          <a:p>
            <a:pPr marL="514350" indent="-514350">
              <a:buFont typeface="+mj-lt"/>
              <a:buAutoNum type="alphaUcPeriod"/>
            </a:pPr>
            <a:r>
              <a:rPr lang="en-US" sz="3000" dirty="0" smtClean="0">
                <a:latin typeface="Arial Black" pitchFamily="34" charset="0"/>
              </a:rPr>
              <a:t>They must not use your equipment without your permission</a:t>
            </a:r>
          </a:p>
          <a:p>
            <a:pPr marL="514350" indent="-514350">
              <a:buFont typeface="+mj-lt"/>
              <a:buAutoNum type="alphaUcPeriod"/>
            </a:pPr>
            <a:endParaRPr lang="en-US" sz="15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3000" dirty="0" smtClean="0">
                <a:latin typeface="Arial Black" pitchFamily="34" charset="0"/>
              </a:rPr>
              <a:t>They must be licensed before they are allowed to be control operators</a:t>
            </a:r>
          </a:p>
          <a:p>
            <a:pPr marL="514350" indent="-51435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3000" dirty="0" smtClean="0">
                <a:latin typeface="Arial Black" pitchFamily="34" charset="0"/>
              </a:rPr>
              <a:t>They must know how to use proper procedures and Q signals</a:t>
            </a:r>
          </a:p>
          <a:p>
            <a:pPr marL="514350" indent="-514350">
              <a:buFont typeface="+mj-lt"/>
              <a:buAutoNum type="alphaUcPeriod"/>
            </a:pPr>
            <a:endParaRPr lang="en-US" sz="14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3000" dirty="0" smtClean="0">
                <a:latin typeface="Arial Black" pitchFamily="34" charset="0"/>
              </a:rPr>
              <a:t>They must know the right frequencies and emissions for transmitting</a:t>
            </a:r>
          </a:p>
          <a:p>
            <a:pPr marL="742950" indent="-742950">
              <a:lnSpc>
                <a:spcPct val="200000"/>
              </a:lnSpc>
              <a:buNone/>
            </a:pPr>
            <a:endParaRPr lang="en-US" sz="3500" dirty="0" smtClean="0">
              <a:latin typeface="Arial Black" pitchFamily="34" charset="0"/>
            </a:endParaRPr>
          </a:p>
          <a:p>
            <a:pPr marL="800100" indent="-800100">
              <a:lnSpc>
                <a:spcPct val="150000"/>
              </a:lnSpc>
              <a:buNone/>
            </a:pPr>
            <a:endParaRPr lang="en-US" dirty="0" smtClean="0">
              <a:latin typeface="Arial Black" pitchFamily="34" charset="0"/>
            </a:endParaRPr>
          </a:p>
          <a:p>
            <a:pPr marL="628650" indent="-571500">
              <a:lnSpc>
                <a:spcPct val="200000"/>
              </a:lnSpc>
              <a:buNone/>
            </a:pP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96296E-6 L 0.00191 -0.1328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6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Arial Black" pitchFamily="34" charset="0"/>
                <a:cs typeface="Arial" pitchFamily="34" charset="0"/>
              </a:rPr>
              <a:t>T2D11 -</a:t>
            </a: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 Black" pitchFamily="34" charset="0"/>
              </a:rPr>
              <a:t>When is it permissible for the control operator of a club station to accept </a:t>
            </a:r>
            <a:r>
              <a:rPr lang="en-US" sz="2400" dirty="0" err="1" smtClean="0">
                <a:latin typeface="Arial Black" pitchFamily="34" charset="0"/>
              </a:rPr>
              <a:t>compen-sation</a:t>
            </a:r>
            <a:r>
              <a:rPr lang="en-US" sz="2400" dirty="0" smtClean="0">
                <a:latin typeface="Arial Black" pitchFamily="34" charset="0"/>
              </a:rPr>
              <a:t> for sending information bulletins or Morse code practice? 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compensation is paid from a non-profit organization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the club station license is held by a non-profit organization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Anytime compensation is needed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the station makes those transmissions for at least 40 hours per week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07407E-6 L -0.0092 -0.3710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18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457200"/>
            <a:ext cx="8001000" cy="501675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END OF</a:t>
            </a: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SUBELEMENT T2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CONTROL OPERATOR DUTIES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Now Go To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SUBELEMENT T3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OPERATING PRACTICES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400" dirty="0" smtClean="0">
                <a:solidFill>
                  <a:srgbClr val="92D050"/>
                </a:solidFill>
                <a:latin typeface="Arial Black" pitchFamily="34" charset="0"/>
              </a:rPr>
              <a:t>T2A03</a:t>
            </a:r>
            <a:r>
              <a:rPr lang="en-US" sz="2400" dirty="0" smtClean="0">
                <a:latin typeface="Arial Black" pitchFamily="34" charset="0"/>
              </a:rPr>
              <a:t> - When is the transmission of codes or ciphers allowed to hide the meaning of a message transmitted by an amateur station?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> </a:t>
            </a: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during contests</a:t>
            </a: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operating mobile</a:t>
            </a: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transmitting control commands to space stations or radio control craft</a:t>
            </a: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endParaRPr lang="en-US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frequencies above 1280 MHz are used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-0.00608 -0.2363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11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>	</a:t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</a:rPr>
              <a:t>T2A04</a:t>
            </a:r>
            <a:r>
              <a:rPr lang="en-US" sz="2800" b="1" dirty="0" smtClean="0">
                <a:latin typeface="Arial Black" pitchFamily="34" charset="0"/>
              </a:rPr>
              <a:t> - </a:t>
            </a:r>
            <a:r>
              <a:rPr lang="en-US" sz="2800" dirty="0" smtClean="0">
                <a:latin typeface="Arial Black" pitchFamily="34" charset="0"/>
              </a:rPr>
              <a:t>When may an amateur station transmit false or deceptive signals?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857250" indent="-8572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Never</a:t>
            </a:r>
          </a:p>
          <a:p>
            <a:pPr marL="857250" indent="-8572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operating a beacon transmitter in a "fox hunt" exercise</a:t>
            </a:r>
          </a:p>
          <a:p>
            <a:pPr marL="857250" indent="-8572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Only when making unidentified transmissions</a:t>
            </a:r>
          </a:p>
          <a:p>
            <a:pPr marL="857250" indent="-8572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When needed to hide the meaning of a message for secrecy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92D050"/>
                </a:solidFill>
                <a:latin typeface="Arial Black" pitchFamily="34" charset="0"/>
              </a:rPr>
              <a:t>T2A05</a:t>
            </a:r>
            <a:r>
              <a:rPr lang="en-US" sz="2800" b="1" dirty="0" smtClean="0">
                <a:latin typeface="Arial Black" pitchFamily="34" charset="0"/>
              </a:rPr>
              <a:t> - </a:t>
            </a:r>
            <a:r>
              <a:rPr lang="en-US" sz="2800" dirty="0" smtClean="0">
                <a:latin typeface="Arial Black" pitchFamily="34" charset="0"/>
              </a:rPr>
              <a:t>When may an amateur station transmit unidentified communications?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 marL="742950" indent="-7429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Only during brief tests not meant as </a:t>
            </a:r>
            <a:r>
              <a:rPr lang="en-US" b="1" dirty="0" smtClean="0">
                <a:latin typeface="Arial Black" pitchFamily="34" charset="0"/>
              </a:rPr>
              <a:t>messages</a:t>
            </a:r>
          </a:p>
          <a:p>
            <a:pPr marL="742950" indent="-7429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900" b="1" dirty="0" smtClean="0">
              <a:latin typeface="Arial Black" pitchFamily="34" charset="0"/>
            </a:endParaRPr>
          </a:p>
          <a:p>
            <a:pPr marL="742950" indent="-7429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Only when they do not interfere with </a:t>
            </a:r>
            <a:r>
              <a:rPr lang="en-US" b="1" dirty="0" smtClean="0">
                <a:latin typeface="Arial Black" pitchFamily="34" charset="0"/>
              </a:rPr>
              <a:t>others</a:t>
            </a:r>
          </a:p>
          <a:p>
            <a:pPr marL="742950" indent="-7429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700" b="1" dirty="0" smtClean="0">
              <a:latin typeface="Arial Black" pitchFamily="34" charset="0"/>
            </a:endParaRPr>
          </a:p>
          <a:p>
            <a:pPr marL="742950" indent="-7429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Only when sent from a space station or to control a model </a:t>
            </a:r>
            <a:r>
              <a:rPr lang="en-US" b="1" dirty="0" smtClean="0">
                <a:latin typeface="Arial Black" pitchFamily="34" charset="0"/>
              </a:rPr>
              <a:t>craft</a:t>
            </a:r>
          </a:p>
          <a:p>
            <a:pPr marL="742950" indent="-7429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700" b="1" dirty="0" smtClean="0">
              <a:latin typeface="Arial Black" pitchFamily="34" charset="0"/>
            </a:endParaRPr>
          </a:p>
          <a:p>
            <a:pPr marL="742950" indent="-7429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Only during two-way or third party communications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4097 L 0.00643 -0.3266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14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92D050"/>
                </a:solidFill>
                <a:latin typeface="Arial Black" pitchFamily="34" charset="0"/>
              </a:rPr>
              <a:t>T2A06</a:t>
            </a:r>
            <a:r>
              <a:rPr lang="en-US" sz="3200" b="1" dirty="0" smtClean="0">
                <a:latin typeface="Arial Black" pitchFamily="34" charset="0"/>
              </a:rPr>
              <a:t> - </a:t>
            </a:r>
            <a:r>
              <a:rPr lang="en-US" sz="3200" dirty="0" smtClean="0">
                <a:latin typeface="Arial Black" pitchFamily="34" charset="0"/>
              </a:rPr>
              <a:t>What does the term broad-casting mean?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b="1" dirty="0" smtClean="0">
                <a:latin typeface="Arial Black" pitchFamily="34" charset="0"/>
              </a:rPr>
              <a:t/>
            </a:r>
            <a:br>
              <a:rPr lang="en-US" sz="2800" b="1" dirty="0" smtClean="0">
                <a:latin typeface="Arial Black" pitchFamily="34" charset="0"/>
              </a:rPr>
            </a:b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rmAutofit fontScale="85000" lnSpcReduction="10000"/>
          </a:bodyPr>
          <a:lstStyle/>
          <a:p>
            <a:pPr marL="514350" indent="-5143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Transmissions intended for reception by the general public, either direct or </a:t>
            </a:r>
            <a:r>
              <a:rPr lang="en-US" sz="2800" dirty="0" smtClean="0">
                <a:latin typeface="Arial Black" pitchFamily="34" charset="0"/>
              </a:rPr>
              <a:t>relayed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900" dirty="0" smtClean="0">
              <a:latin typeface="Arial Black" pitchFamily="34" charset="0"/>
            </a:endParaRP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Retransmission by automatic means of programs or signals from non-amateur </a:t>
            </a:r>
            <a:r>
              <a:rPr lang="en-US" sz="2800" dirty="0" smtClean="0">
                <a:latin typeface="Arial Black" pitchFamily="34" charset="0"/>
              </a:rPr>
              <a:t>stations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900" dirty="0" smtClean="0">
              <a:latin typeface="Arial Black" pitchFamily="34" charset="0"/>
            </a:endParaRP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One-way radio communications, regardless of purpose or </a:t>
            </a:r>
            <a:r>
              <a:rPr lang="en-US" sz="2800" dirty="0" smtClean="0">
                <a:latin typeface="Arial Black" pitchFamily="34" charset="0"/>
              </a:rPr>
              <a:t>content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900" dirty="0" smtClean="0">
              <a:latin typeface="Arial Black" pitchFamily="34" charset="0"/>
            </a:endParaRP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One-way or two-way radio communications between two or more    stations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T2  -  Control Operator Duties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F3D7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1307</TotalTime>
  <Words>1681</Words>
  <Application>Microsoft Office PowerPoint</Application>
  <PresentationFormat>On-screen Show (4:3)</PresentationFormat>
  <Paragraphs>519</Paragraphs>
  <Slides>53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Slide 1</vt:lpstr>
      <vt:lpstr> SUBELEMENT T2</vt:lpstr>
      <vt:lpstr>T2A</vt:lpstr>
      <vt:lpstr> T2A01 - When is an amateur station authorized to transmit information to the general public? </vt:lpstr>
      <vt:lpstr>  T2A02 - When is an amateur station authorized to transmit music?  </vt:lpstr>
      <vt:lpstr>    T2A03 - When is the transmission of codes or ciphers allowed to hide the meaning of a message transmitted by an amateur station?     </vt:lpstr>
      <vt:lpstr>   T2A04 - When may an amateur station transmit false or deceptive signals?  </vt:lpstr>
      <vt:lpstr>  T2A05 - When may an amateur station transmit unidentified communications?  </vt:lpstr>
      <vt:lpstr>  T2A06 - What does the term broad-casting mean?  </vt:lpstr>
      <vt:lpstr>  T2A07 - Which of the following are specifically prohibited in the Amateur Radio Service?  </vt:lpstr>
      <vt:lpstr>  T2A08 - Which of the following one-way communications may not be transmitted in the Amateur Radio Service?  </vt:lpstr>
      <vt:lpstr>  T2A09 - When does the FCC allow an amateur radio station to be used as a method of comm-unication for hire or material compensation?  </vt:lpstr>
      <vt:lpstr>  T2A10 - What type of communications are prohibited when using a repeater autopatch?  </vt:lpstr>
      <vt:lpstr>  T2A11 - When may you use your station to tell people about equipment you have for sale?  </vt:lpstr>
      <vt:lpstr>T2B</vt:lpstr>
      <vt:lpstr>   T2B01 - What must you transmit to identify your amateur station?   </vt:lpstr>
      <vt:lpstr>   T2B02 - What is a transmission called that does not contain a station identification?   </vt:lpstr>
      <vt:lpstr>    T2B03 - How often must an amateur station transmit the assigned call sign?     </vt:lpstr>
      <vt:lpstr>    T2B04 - What is an acceptable method of transmitting a repeater station identification?     </vt:lpstr>
      <vt:lpstr>    T2B05 - What identification is required when two amateur stations end communications?    </vt:lpstr>
      <vt:lpstr>    T2B06 - What is the longest period of time an amateur station can operate without trans-mitting its call sign?    </vt:lpstr>
      <vt:lpstr>    T2B07 - What is a permissible way to identify your station when you are speaking to another amateur operator using a language other than English?    </vt:lpstr>
      <vt:lpstr>      T2B08 - How often must you identify using your assigned call sign when operating while using a special event call sign?      </vt:lpstr>
      <vt:lpstr>       T2B09 - What is required when using one or more self-assigned indicators with your assigned call sign?       </vt:lpstr>
      <vt:lpstr>       T2B10 - What is the correct way to identify when visiting a station if you hold a higher class license than that of the station licensee and you are using a frequency not authorized to his class of license?        </vt:lpstr>
      <vt:lpstr>        T2B11 - When exercising the operating privileges earned by examination upgrade of a license what is meant by use of the indicator "/AG"?          </vt:lpstr>
      <vt:lpstr>T2C</vt:lpstr>
      <vt:lpstr>         T2C01 - What must every amateur station have when transmitting?          </vt:lpstr>
      <vt:lpstr>          T2C02 - How many amateur operator / primary station licenses may be held by one person?          </vt:lpstr>
      <vt:lpstr>          T2C03 - What minimum class of amateur license must you hold to be a control operator of a repeater station?           </vt:lpstr>
      <vt:lpstr>          T2C04 - Who is responsible for the transmissions from an amateur station?           </vt:lpstr>
      <vt:lpstr>          T2C05 - When must an amateur station have a control operator?           </vt:lpstr>
      <vt:lpstr>          T2C06 - What is the control point of an amateur station?          </vt:lpstr>
      <vt:lpstr>          T2C07 - What type of amateur station does not require a control operator to be at the control point?           </vt:lpstr>
      <vt:lpstr>           T2C08 What are the three types of station control permitted and recognized by FCC rule?            </vt:lpstr>
      <vt:lpstr>           T2C09 What type of control is being used on a repeater when the control operator is not present?           </vt:lpstr>
      <vt:lpstr>             T2C10 - What type of control is being used when transmitting using a handheld radio?              </vt:lpstr>
      <vt:lpstr>             T2C11 - What type of control is used when the control operator is not at the station location but can still make changes to a transmitter?              </vt:lpstr>
      <vt:lpstr>             T2C12 - What is the definition of a control operator of an amateur station?             </vt:lpstr>
      <vt:lpstr>T2D</vt:lpstr>
      <vt:lpstr>T2D (More)</vt:lpstr>
      <vt:lpstr>             T2D01 - Who is responsible for proper operation if you transmit from another amateur's station?              </vt:lpstr>
      <vt:lpstr>             T2D02 - What operating privileges are allowed when another amateur holding a higher class license is controlling your station?              </vt:lpstr>
      <vt:lpstr>              T2D03 - What operating privileges are allowed when you are the control operator at the station of another amateur who has a higher class license than yours?               </vt:lpstr>
      <vt:lpstr>               T2D04 - Which of the following is a prohibited amateur radio trans-mission?                </vt:lpstr>
      <vt:lpstr>                T2D05 - What is the definition of third-party communications?                 </vt:lpstr>
      <vt:lpstr>                 T2D06 - How many persons are required to be members of a club for a club station license to be issued by the FCC?                  </vt:lpstr>
      <vt:lpstr>                 T2D07 - When may you operate your amateur station aboard an aircraft?                  </vt:lpstr>
      <vt:lpstr>                 T2D08 - When is the FCC allowed to inspect your station equipment and station records?                  </vt:lpstr>
      <vt:lpstr>                  T2D09 - How might you best keep unauthorized persons from using your amateur station?                   </vt:lpstr>
      <vt:lpstr>                   T2D10 - Why are unlicensed persons in your family not allowed to transmit on your amateur station if you are not there?                    </vt:lpstr>
      <vt:lpstr>                    T2D11 - When is it permissible for the control operator of a club station to accept compen-sation for sending information bulletins or Morse code practice?                     </vt:lpstr>
      <vt:lpstr>Slide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Amateur Radio Technician Class Q&amp;A - T2</dc:title>
  <dc:subject>CONTROL OPERATOR DUTIES</dc:subject>
  <dc:creator>Joseph Pirkle - AD4IH</dc:creator>
  <dc:description>Valid until June 30, 2010 _x000d_
</dc:description>
  <cp:lastModifiedBy>Joseph Pirkle</cp:lastModifiedBy>
  <cp:revision>134</cp:revision>
  <dcterms:created xsi:type="dcterms:W3CDTF">2009-03-17T22:54:02Z</dcterms:created>
  <dcterms:modified xsi:type="dcterms:W3CDTF">2009-03-26T14:49:50Z</dcterms:modified>
</cp:coreProperties>
</file>